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2"/>
  </p:notesMasterIdLst>
  <p:sldIdLst>
    <p:sldId id="278" r:id="rId2"/>
    <p:sldId id="276" r:id="rId3"/>
    <p:sldId id="265" r:id="rId4"/>
    <p:sldId id="259" r:id="rId5"/>
    <p:sldId id="275" r:id="rId6"/>
    <p:sldId id="260" r:id="rId7"/>
    <p:sldId id="261" r:id="rId8"/>
    <p:sldId id="262" r:id="rId9"/>
    <p:sldId id="279" r:id="rId10"/>
    <p:sldId id="263" r:id="rId11"/>
    <p:sldId id="270" r:id="rId12"/>
    <p:sldId id="277" r:id="rId13"/>
    <p:sldId id="280" r:id="rId14"/>
    <p:sldId id="264" r:id="rId15"/>
    <p:sldId id="269" r:id="rId16"/>
    <p:sldId id="271" r:id="rId17"/>
    <p:sldId id="272" r:id="rId18"/>
    <p:sldId id="273" r:id="rId19"/>
    <p:sldId id="274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151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74E85-5F2D-41F4-9FAF-CDCC70DE98A5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79A18-C9C8-4C16-818F-9F36D9BD6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2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9A18-C9C8-4C16-818F-9F36D9BD621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66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9A18-C9C8-4C16-818F-9F36D9BD62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9A18-C9C8-4C16-818F-9F36D9BD62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466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9A18-C9C8-4C16-818F-9F36D9BD62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5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9A18-C9C8-4C16-818F-9F36D9BD621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5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1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82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8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6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8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6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7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5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1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827" y="619435"/>
            <a:ext cx="8839200" cy="55552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2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05C75-804D-4A92-A705-9B571A13F86F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C9B2-46D0-4C1A-B177-A7FCD9CAF4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9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92100-6A19-4A8F-81D0-B3EB94AB301B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97A8-8F42-4B4D-88F1-A97F7AF26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652954" y="902555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/>
              <a:t>Конституция</a:t>
            </a:r>
            <a:r>
              <a:rPr lang="ru-RU" sz="8800" b="1" dirty="0" smtClean="0"/>
              <a:t> </a:t>
            </a:r>
            <a:r>
              <a:rPr lang="ru-RU" sz="5400" b="1" dirty="0" smtClean="0"/>
              <a:t>Российской Федерации</a:t>
            </a:r>
            <a:endParaRPr lang="ru-RU" sz="4800" b="1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169377" y="3083292"/>
            <a:ext cx="10111154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Принята всенародным голосованием </a:t>
            </a:r>
            <a:br>
              <a:rPr lang="ru-RU" dirty="0" smtClean="0"/>
            </a:br>
            <a:r>
              <a:rPr lang="ru-RU" dirty="0" smtClean="0"/>
              <a:t>12 декабря 1993 года с изменениями, одобренными в ходе общероссийского голосования 1 июля 2020 года.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606256" y="5198362"/>
            <a:ext cx="367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(С) Осипов Даниил,2021</a:t>
            </a:r>
          </a:p>
        </p:txBody>
      </p:sp>
    </p:spTree>
    <p:extLst>
      <p:ext uri="{BB962C8B-B14F-4D97-AF65-F5344CB8AC3E}">
        <p14:creationId xmlns:p14="http://schemas.microsoft.com/office/powerpoint/2010/main" val="2032520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Федеративное устройство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270" y="2286000"/>
            <a:ext cx="9908932" cy="40233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 smtClean="0"/>
              <a:t>ч.1 ст.65 Конституции Российской Федерации</a:t>
            </a:r>
          </a:p>
          <a:p>
            <a:pPr algn="ctr"/>
            <a:r>
              <a:rPr lang="ru-RU" sz="2800" dirty="0" smtClean="0"/>
              <a:t>В составе Российской Федерации находится: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22</a:t>
            </a:r>
            <a:r>
              <a:rPr lang="ru-RU" sz="2800" dirty="0" smtClean="0"/>
              <a:t> </a:t>
            </a:r>
            <a:r>
              <a:rPr lang="ru-RU" sz="2800" b="1" dirty="0" smtClean="0"/>
              <a:t>республики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9</a:t>
            </a:r>
            <a:r>
              <a:rPr lang="ru-RU" sz="2800" dirty="0" smtClean="0"/>
              <a:t> </a:t>
            </a:r>
            <a:r>
              <a:rPr lang="ru-RU" sz="2800" b="1" dirty="0" smtClean="0"/>
              <a:t>краёв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46</a:t>
            </a:r>
            <a:r>
              <a:rPr lang="ru-RU" sz="2800" dirty="0" smtClean="0"/>
              <a:t> </a:t>
            </a:r>
            <a:r>
              <a:rPr lang="ru-RU" sz="2800" b="1" dirty="0" smtClean="0"/>
              <a:t>областей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r>
              <a:rPr lang="ru-RU" sz="2800" dirty="0" smtClean="0"/>
              <a:t> </a:t>
            </a:r>
            <a:r>
              <a:rPr lang="ru-RU" sz="2800" b="1" dirty="0" smtClean="0"/>
              <a:t>города федерального значения*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r>
              <a:rPr lang="ru-RU" sz="2800" dirty="0" smtClean="0"/>
              <a:t> </a:t>
            </a:r>
            <a:r>
              <a:rPr lang="ru-RU" sz="2800" b="1" dirty="0" smtClean="0"/>
              <a:t>автономная область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r>
              <a:rPr lang="ru-RU" sz="2800" dirty="0" smtClean="0"/>
              <a:t> </a:t>
            </a:r>
            <a:r>
              <a:rPr lang="ru-RU" sz="2800" b="1" dirty="0" smtClean="0"/>
              <a:t>автономных округа</a:t>
            </a:r>
          </a:p>
          <a:p>
            <a:pPr algn="ctr"/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Государственная власть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в Российской федерации</a:t>
            </a:r>
            <a:endParaRPr lang="ru-RU" sz="54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24198" y="2132251"/>
            <a:ext cx="1076242" cy="1735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588130" y="2014916"/>
            <a:ext cx="27743" cy="1958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703563" y="2084832"/>
            <a:ext cx="1288751" cy="1888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7075" y="3719211"/>
            <a:ext cx="3649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Законодательная власть</a:t>
            </a:r>
          </a:p>
          <a:p>
            <a:r>
              <a:rPr lang="ru-RU" sz="2400" b="1" dirty="0" smtClean="0"/>
              <a:t>Федеральное Собрание Российской Федерации</a:t>
            </a:r>
          </a:p>
          <a:p>
            <a:r>
              <a:rPr lang="ru-RU" sz="2400" b="1" dirty="0" smtClean="0"/>
              <a:t>(Государственная Дума и Совет Федерации)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71246" y="3868537"/>
            <a:ext cx="364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Исполнительная власть</a:t>
            </a:r>
          </a:p>
          <a:p>
            <a:r>
              <a:rPr lang="ru-RU" sz="2400" b="1" dirty="0" smtClean="0"/>
              <a:t>(Правительство Российской Федерации)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67560" y="3845073"/>
            <a:ext cx="3649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Судебная власть</a:t>
            </a:r>
          </a:p>
          <a:p>
            <a:r>
              <a:rPr lang="ru-RU" sz="2400" b="1" dirty="0" smtClean="0"/>
              <a:t>(Суды Российской Федерации </a:t>
            </a:r>
            <a:r>
              <a:rPr lang="ru-RU" sz="2400" b="1" i="1" dirty="0" smtClean="0"/>
              <a:t>(КС РФ, ВС РФ, суды ОЮ РФ, АС РФ)</a:t>
            </a:r>
            <a:endParaRPr lang="ru-RU" sz="2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25106" y="1827007"/>
            <a:ext cx="7493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Президент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Российской Федерации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800" b="1" dirty="0" smtClean="0"/>
              <a:t>(не является ветвью власти)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1719" y="5811037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Статья 10 Конституции Российской Федерации</a:t>
            </a:r>
          </a:p>
          <a:p>
            <a:r>
              <a:rPr lang="ru-RU" sz="2000" dirty="0"/>
              <a:t>Органы законодательной, исполнительной и судебной власти </a:t>
            </a:r>
            <a:r>
              <a:rPr lang="ru-RU" sz="2000" b="1" dirty="0"/>
              <a:t>самостоятельны</a:t>
            </a:r>
            <a:r>
              <a:rPr lang="ru-RU" sz="2000" dirty="0"/>
              <a:t>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3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Субъекты законодательной </a:t>
            </a:r>
            <a:r>
              <a:rPr lang="ru-RU" b="1" dirty="0" smtClean="0">
                <a:solidFill>
                  <a:srgbClr val="FF0000"/>
                </a:solidFill>
              </a:rPr>
              <a:t>инициативы </a:t>
            </a:r>
            <a:r>
              <a:rPr lang="ru-RU" sz="4000" b="1" dirty="0" smtClean="0"/>
              <a:t>(перечень закрытый!)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Президент Российской Федерации</a:t>
            </a:r>
          </a:p>
          <a:p>
            <a:r>
              <a:rPr lang="ru-RU" dirty="0" smtClean="0"/>
              <a:t>- Совет Федерации (ФС) Российской Федерации</a:t>
            </a:r>
          </a:p>
          <a:p>
            <a:r>
              <a:rPr lang="ru-RU" dirty="0" smtClean="0"/>
              <a:t>- Сенаторы Российской Федерации</a:t>
            </a:r>
          </a:p>
          <a:p>
            <a:r>
              <a:rPr lang="ru-RU" dirty="0" smtClean="0"/>
              <a:t>- Депутаты Государственной Думы </a:t>
            </a:r>
          </a:p>
          <a:p>
            <a:r>
              <a:rPr lang="ru-RU" dirty="0" smtClean="0"/>
              <a:t>- Правительство Российской Федерации</a:t>
            </a:r>
          </a:p>
          <a:p>
            <a:r>
              <a:rPr lang="ru-RU" dirty="0" smtClean="0"/>
              <a:t>- Конституционный Суд Российской Федерации и Верховный Суд Российской Федерации – по вопросам своего ведения</a:t>
            </a:r>
          </a:p>
          <a:p>
            <a:r>
              <a:rPr lang="ru-RU" dirty="0" smtClean="0"/>
              <a:t>- Законодательные (представительные) органы субъектов Российской </a:t>
            </a:r>
            <a:r>
              <a:rPr lang="ru-RU" dirty="0" smtClean="0"/>
              <a:t>Федерации</a:t>
            </a:r>
          </a:p>
          <a:p>
            <a:endParaRPr lang="ru-RU" b="1" dirty="0"/>
          </a:p>
          <a:p>
            <a:pPr marL="0" indent="0">
              <a:buNone/>
            </a:pPr>
            <a:r>
              <a:rPr lang="ru-RU" b="1" smtClean="0"/>
              <a:t>ч.1 </a:t>
            </a:r>
            <a:r>
              <a:rPr lang="ru-RU" b="1" dirty="0" smtClean="0"/>
              <a:t>ст.104 Конституции РФ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96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задача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Генеральный прокурор Российской Федерации внёс в Государственную Думу (Федерального Собрания) Российской Федерации законопроект о поправках в действующий УПК РФ, в котором государственным обвинителям предоставляются особые права в уголовном процессе. </a:t>
            </a:r>
          </a:p>
          <a:p>
            <a:r>
              <a:rPr lang="ru-RU" sz="2400" dirty="0" smtClean="0"/>
              <a:t>Поступивший законопроект был отклонен. Правомерно ли решение Государственной Думы (Федерального Собрания) Российской Федерации? Назовите любые три субъекта законодательной инициативы в соответствии с Конституцией РФ.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0769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Президент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Российской федерации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524" y="1893010"/>
            <a:ext cx="4642338" cy="4683636"/>
          </a:xfrm>
        </p:spPr>
        <p:txBody>
          <a:bodyPr>
            <a:normAutofit fontScale="85000" lnSpcReduction="20000"/>
          </a:bodyPr>
          <a:lstStyle/>
          <a:p>
            <a:r>
              <a:rPr lang="ru-RU" sz="3100" b="1" dirty="0" smtClean="0"/>
              <a:t>Ценз:</a:t>
            </a:r>
          </a:p>
          <a:p>
            <a:r>
              <a:rPr lang="ru-RU" sz="2300" dirty="0" smtClean="0"/>
              <a:t>- гражданин РФ</a:t>
            </a:r>
          </a:p>
          <a:p>
            <a:r>
              <a:rPr lang="ru-RU" sz="2300" dirty="0" smtClean="0"/>
              <a:t>- не моложе 35 лет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- постоянно проживающий в РФ не менее 25 лет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- не имеет иностранного гражданства или вида на жительство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- отсутствие счетов, вкладов в банках за пределами РФ</a:t>
            </a:r>
          </a:p>
          <a:p>
            <a:r>
              <a:rPr lang="ru-RU" sz="2300" b="1" dirty="0" smtClean="0"/>
              <a:t>- отсутствие судимости (ФЗ)</a:t>
            </a:r>
          </a:p>
          <a:p>
            <a:r>
              <a:rPr lang="ru-RU" sz="2300" b="1" dirty="0" smtClean="0"/>
              <a:t>- дееспособный гражданин (ФЗ)</a:t>
            </a:r>
          </a:p>
          <a:p>
            <a:r>
              <a:rPr lang="ru-RU" sz="2300" b="1" dirty="0" smtClean="0"/>
              <a:t>- не является обязательным наличие  высшего образования (ФЗ)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59467" y="2118946"/>
            <a:ext cx="47327" cy="3899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567482" y="3068102"/>
            <a:ext cx="5174365" cy="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17627" y="1989959"/>
            <a:ext cx="6036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Одно и тоже лицо не может занимать должность Президента Российской Федерации более </a:t>
            </a:r>
            <a:r>
              <a:rPr lang="ru-RU" b="1" dirty="0" smtClean="0">
                <a:solidFill>
                  <a:srgbClr val="FF0000"/>
                </a:solidFill>
              </a:rPr>
              <a:t>двух сроков.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670" y="3381359"/>
            <a:ext cx="1806768" cy="24963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521" y="3381359"/>
            <a:ext cx="1868651" cy="2496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234" y="3368500"/>
            <a:ext cx="1856001" cy="25092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-87397"/>
            <a:ext cx="9720072" cy="217222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Федеральное собрание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является представительным и законодательным органом Российской федерации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(</a:t>
            </a:r>
            <a:r>
              <a:rPr lang="ru-RU" sz="1600" b="1" dirty="0" smtClean="0">
                <a:solidFill>
                  <a:schemeClr val="tx1"/>
                </a:solidFill>
              </a:rPr>
              <a:t>ст.94 Конституции </a:t>
            </a:r>
            <a:r>
              <a:rPr lang="ru-RU" sz="1600" b="1" dirty="0"/>
              <a:t>Р</a:t>
            </a:r>
            <a:r>
              <a:rPr lang="ru-RU" sz="1600" b="1" dirty="0" smtClean="0">
                <a:solidFill>
                  <a:schemeClr val="tx1"/>
                </a:solidFill>
              </a:rPr>
              <a:t>Ф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8595" y="2593730"/>
            <a:ext cx="3271756" cy="4097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Государственная </a:t>
            </a:r>
            <a:r>
              <a:rPr lang="ru-RU" b="1" dirty="0" smtClean="0">
                <a:solidFill>
                  <a:srgbClr val="FF0000"/>
                </a:solidFill>
              </a:rPr>
              <a:t>Дума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(нижняя палата)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- 450 депутатов</a:t>
            </a:r>
          </a:p>
          <a:p>
            <a:r>
              <a:rPr lang="ru-RU" dirty="0" smtClean="0"/>
              <a:t>- депутат – гражданин РФ, достигший 21 года, </a:t>
            </a:r>
            <a:r>
              <a:rPr lang="ru-RU" dirty="0" smtClean="0">
                <a:solidFill>
                  <a:srgbClr val="FF0000"/>
                </a:solidFill>
              </a:rPr>
              <a:t>не имеющий иностранного гражданства или вида на жительство, счетов и вкладов за пределами РФ.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Ч.4 ст.95</a:t>
            </a:r>
            <a:r>
              <a:rPr lang="ru-RU" b="1" dirty="0">
                <a:solidFill>
                  <a:srgbClr val="FF0000"/>
                </a:solidFill>
              </a:rPr>
              <a:t>, Ч.1 ст.97 </a:t>
            </a:r>
            <a:r>
              <a:rPr lang="ru-RU" b="1" dirty="0" smtClean="0">
                <a:solidFill>
                  <a:srgbClr val="FF0000"/>
                </a:solidFill>
              </a:rPr>
              <a:t>Конституции РФ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422975" y="1776447"/>
            <a:ext cx="628456" cy="676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509678" y="1801187"/>
            <a:ext cx="557729" cy="7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5386039" y="2681653"/>
            <a:ext cx="4661209" cy="4026877"/>
          </a:xfrm>
          <a:prstGeom prst="rect">
            <a:avLst/>
          </a:prstGeom>
        </p:spPr>
        <p:txBody>
          <a:bodyPr vert="horz" lIns="45720" tIns="45720" rIns="4572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Совет </a:t>
            </a:r>
            <a:r>
              <a:rPr lang="ru-RU" sz="2800" b="1" dirty="0" smtClean="0">
                <a:solidFill>
                  <a:srgbClr val="FF0000"/>
                </a:solidFill>
              </a:rPr>
              <a:t>Федерации (верхняя палата)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300" b="1" dirty="0" smtClean="0"/>
              <a:t>- </a:t>
            </a:r>
            <a:r>
              <a:rPr lang="ru-RU" sz="2300" b="1" dirty="0" smtClean="0"/>
              <a:t>по два представителя от каждого субъекта РФ (исполнительной и законодательной власти субъекта), а также Президент РФ в отставке и 30 представителей от Президента РФ (7 пожизненно).</a:t>
            </a:r>
          </a:p>
          <a:p>
            <a:r>
              <a:rPr lang="ru-RU" sz="2300" b="1" dirty="0" smtClean="0"/>
              <a:t>- </a:t>
            </a:r>
            <a:r>
              <a:rPr lang="ru-RU" sz="2300" b="1" dirty="0" smtClean="0"/>
              <a:t>сенатор</a:t>
            </a:r>
            <a:r>
              <a:rPr lang="ru-RU" sz="2300" dirty="0" smtClean="0">
                <a:solidFill>
                  <a:srgbClr val="FF0000"/>
                </a:solidFill>
              </a:rPr>
              <a:t> </a:t>
            </a:r>
            <a:r>
              <a:rPr lang="ru-RU" sz="2300" dirty="0" smtClean="0"/>
              <a:t>(ранее – член Совета Федерации, а также в гл. 9 </a:t>
            </a:r>
            <a:r>
              <a:rPr lang="ru-RU" sz="2300" dirty="0" smtClean="0"/>
              <a:t>Конституции РФ) </a:t>
            </a:r>
            <a:r>
              <a:rPr lang="ru-RU" sz="2300" dirty="0" smtClean="0"/>
              <a:t>– гражданин РФ, достигший </a:t>
            </a:r>
            <a:r>
              <a:rPr lang="ru-RU" sz="2300" b="1" dirty="0" smtClean="0">
                <a:solidFill>
                  <a:srgbClr val="FF0000"/>
                </a:solidFill>
              </a:rPr>
              <a:t>30 лет</a:t>
            </a:r>
            <a:r>
              <a:rPr lang="ru-RU" sz="2300" dirty="0" smtClean="0"/>
              <a:t>,</a:t>
            </a:r>
            <a:r>
              <a:rPr lang="ru-RU" sz="2300" dirty="0"/>
              <a:t> </a:t>
            </a:r>
            <a:r>
              <a:rPr lang="ru-RU" sz="2300" dirty="0">
                <a:solidFill>
                  <a:srgbClr val="FF0000"/>
                </a:solidFill>
              </a:rPr>
              <a:t>не имеющий иностранного </a:t>
            </a:r>
            <a:r>
              <a:rPr lang="ru-RU" sz="2300" dirty="0" smtClean="0">
                <a:solidFill>
                  <a:srgbClr val="FF0000"/>
                </a:solidFill>
              </a:rPr>
              <a:t>гражданства или вида на жительство; </a:t>
            </a:r>
            <a:r>
              <a:rPr lang="ru-RU" sz="2300" dirty="0">
                <a:solidFill>
                  <a:srgbClr val="FF0000"/>
                </a:solidFill>
              </a:rPr>
              <a:t>счетов и </a:t>
            </a:r>
            <a:r>
              <a:rPr lang="ru-RU" sz="2300" dirty="0" smtClean="0">
                <a:solidFill>
                  <a:srgbClr val="FF0000"/>
                </a:solidFill>
              </a:rPr>
              <a:t>вкладов за пределами РФ</a:t>
            </a:r>
            <a:endParaRPr lang="ru-RU" sz="2300" dirty="0">
              <a:solidFill>
                <a:srgbClr val="FF0000"/>
              </a:solidFill>
            </a:endParaRPr>
          </a:p>
          <a:p>
            <a:r>
              <a:rPr lang="ru-RU" sz="2300" b="1" dirty="0" smtClean="0">
                <a:solidFill>
                  <a:srgbClr val="FF0000"/>
                </a:solidFill>
              </a:rPr>
              <a:t>- </a:t>
            </a:r>
            <a:r>
              <a:rPr lang="ru-RU" sz="2300" dirty="0" smtClean="0">
                <a:solidFill>
                  <a:srgbClr val="FF0000"/>
                </a:solidFill>
              </a:rPr>
              <a:t>Президент РФ, прекративший свои полномочия в связи с истечением срока или отставкой, входит в Совет Федерации пожизненно.</a:t>
            </a:r>
          </a:p>
          <a:p>
            <a:r>
              <a:rPr lang="ru-RU" sz="2600" b="1" dirty="0" smtClean="0">
                <a:solidFill>
                  <a:srgbClr val="FF0000"/>
                </a:solidFill>
              </a:rPr>
              <a:t>Ч.4 ст. 95 Конституции РФ</a:t>
            </a:r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avatars.mds.yandex.net/get-zen_doc/196027/pub_5ba5e30c787a1d00ae39b246_5ba5e37b084b4700a9cc0d4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070" y="1801187"/>
            <a:ext cx="1816508" cy="11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94522" y="3050086"/>
            <a:ext cx="1997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В.И. Матвиенко</a:t>
            </a:r>
          </a:p>
          <a:p>
            <a:r>
              <a:rPr lang="ru-RU" dirty="0" smtClean="0"/>
              <a:t>Председатель </a:t>
            </a:r>
            <a:br>
              <a:rPr lang="ru-RU" dirty="0" smtClean="0"/>
            </a:br>
            <a:r>
              <a:rPr lang="ru-RU" dirty="0" smtClean="0"/>
              <a:t>СФ (ФС) РФ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803356"/>
            <a:ext cx="1768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В.В. Володин</a:t>
            </a:r>
          </a:p>
          <a:p>
            <a:r>
              <a:rPr lang="ru-RU" dirty="0" smtClean="0"/>
              <a:t>Председатель</a:t>
            </a:r>
            <a:br>
              <a:rPr lang="ru-RU" dirty="0" smtClean="0"/>
            </a:br>
            <a:r>
              <a:rPr lang="ru-RU" dirty="0" smtClean="0"/>
              <a:t>ГД (ФС) РФ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6" y="1801187"/>
            <a:ext cx="1501627" cy="20021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9" y="307244"/>
            <a:ext cx="9720072" cy="149961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Правительство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Российской Федерации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412" y="3623178"/>
            <a:ext cx="8698251" cy="1852643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Состав Правительства Российской Федерации</a:t>
            </a:r>
          </a:p>
          <a:p>
            <a:r>
              <a:rPr lang="ru-RU" dirty="0" smtClean="0"/>
              <a:t>- Председатель Правительства Российской Федерации</a:t>
            </a:r>
          </a:p>
          <a:p>
            <a:r>
              <a:rPr lang="ru-RU" dirty="0" smtClean="0"/>
              <a:t>- Заместители Председателя Правительства Российской Федерации</a:t>
            </a:r>
          </a:p>
          <a:p>
            <a:r>
              <a:rPr lang="ru-RU" dirty="0" smtClean="0"/>
              <a:t>- Федеральные </a:t>
            </a:r>
            <a:r>
              <a:rPr lang="ru-RU" dirty="0" smtClean="0"/>
              <a:t>министры</a:t>
            </a:r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729692" y="3937810"/>
            <a:ext cx="1804" cy="1814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882663" y="3792501"/>
            <a:ext cx="3138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Граждане РФ, достигшие </a:t>
            </a:r>
            <a:r>
              <a:rPr lang="ru-RU" b="1" dirty="0" smtClean="0">
                <a:solidFill>
                  <a:srgbClr val="FF0000"/>
                </a:solidFill>
              </a:rPr>
              <a:t>30 лет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rgbClr val="FF0000"/>
                </a:solidFill>
              </a:rPr>
              <a:t>не имеющие гражданства иностранного государства или вида на жительство; счетов, вкладов за пределами РФ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(ч.4 ст.110 Конституции РФ)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9186" y="2321066"/>
            <a:ext cx="837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Издает постановления и распоряжения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</a:rPr>
              <a:t>ч.1 ст. 115 Конституции </a:t>
            </a:r>
            <a:r>
              <a:rPr lang="ru-RU" sz="2800" b="1" dirty="0" smtClean="0">
                <a:solidFill>
                  <a:srgbClr val="FF0000"/>
                </a:solidFill>
              </a:rPr>
              <a:t>РФ).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2663" y="2799039"/>
            <a:ext cx="35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М.В. </a:t>
            </a:r>
            <a:r>
              <a:rPr lang="ru-RU" b="1" dirty="0" err="1" smtClean="0">
                <a:solidFill>
                  <a:srgbClr val="FF0000"/>
                </a:solidFill>
              </a:rPr>
              <a:t>Мишустин</a:t>
            </a:r>
            <a:r>
              <a:rPr lang="ru-RU" b="1" dirty="0" smtClean="0">
                <a:solidFill>
                  <a:srgbClr val="FF0000"/>
                </a:solidFill>
              </a:rPr>
              <a:t> – </a:t>
            </a:r>
            <a:r>
              <a:rPr lang="ru-RU" b="1" dirty="0" smtClean="0"/>
              <a:t>Председатель Правительства РФ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50" y="1494730"/>
            <a:ext cx="2150061" cy="1209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588" y="162803"/>
            <a:ext cx="1205366" cy="1313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186" y="1658429"/>
            <a:ext cx="11079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Осуществляет исполнительную власть под общим руководством </a:t>
            </a:r>
            <a:br>
              <a:rPr lang="ru-RU" sz="2000" b="1" dirty="0" smtClean="0"/>
            </a:br>
            <a:r>
              <a:rPr lang="ru-RU" sz="2000" b="1" dirty="0" smtClean="0"/>
              <a:t>Президента Российской Федерации (ч.1 ст.110)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388" y="5605022"/>
            <a:ext cx="8729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Кандидатуры Председателя Правительства РФ (по представлению Президента РФ), 10 его заместителей и  федеральных министров (по представлению Председателя Правительства РФ) утверждаются ФС РФ </a:t>
            </a:r>
            <a:endParaRPr lang="ru-RU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459" y="59321"/>
            <a:ext cx="9720072" cy="1013341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Судебная власть 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809" y="970294"/>
            <a:ext cx="9300770" cy="4046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Правосудие в Российской Федерации </a:t>
            </a:r>
            <a:r>
              <a:rPr lang="ru-RU" sz="2400" b="1" dirty="0" smtClean="0"/>
              <a:t>осуществляется только судом.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33617" y="1881256"/>
            <a:ext cx="908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Судебная власть осуществляется посредством </a:t>
            </a:r>
            <a:r>
              <a:rPr lang="ru-RU" sz="2000" b="1" dirty="0" smtClean="0">
                <a:solidFill>
                  <a:srgbClr val="FF0000"/>
                </a:solidFill>
              </a:rPr>
              <a:t>конституционного, гражданского, арбитражного, административного и уголовного судопроизводства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4044294" y="3247618"/>
            <a:ext cx="16726" cy="232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546" y="3047706"/>
            <a:ext cx="39827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Судебная система РФ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Конституционный Суд РФ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Верховный Суд РФ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Федеральные суды </a:t>
            </a:r>
            <a:r>
              <a:rPr lang="ru-RU" b="1" dirty="0" err="1" smtClean="0"/>
              <a:t>о.ю</a:t>
            </a:r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Арбитражные суды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Мировые суды субъектов РФ</a:t>
            </a:r>
            <a:endParaRPr lang="ru-RU" b="1" dirty="0"/>
          </a:p>
          <a:p>
            <a:r>
              <a:rPr lang="ru-RU" b="1" dirty="0" smtClean="0"/>
              <a:t>-    Конституционные (уставные) суды субъектов РФ </a:t>
            </a:r>
            <a:r>
              <a:rPr lang="ru-RU" b="1" dirty="0" smtClean="0">
                <a:solidFill>
                  <a:srgbClr val="FF0000"/>
                </a:solidFill>
              </a:rPr>
              <a:t>– исключены, вступление поправки  в силу с 1.01.2023 г.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790363" y="3222432"/>
            <a:ext cx="25177" cy="2322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86024" y="3047706"/>
            <a:ext cx="32266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Судьями могут быть граждане РФ, достигшие возраста </a:t>
            </a:r>
            <a:r>
              <a:rPr lang="ru-RU" b="1" dirty="0" smtClean="0"/>
              <a:t>25</a:t>
            </a:r>
            <a:r>
              <a:rPr lang="ru-RU" dirty="0" smtClean="0"/>
              <a:t> лет, имеющие высшее юридическое образование и стаж работы в юр. Профессии не менее </a:t>
            </a:r>
            <a:r>
              <a:rPr lang="ru-RU" b="1" dirty="0" smtClean="0"/>
              <a:t>5</a:t>
            </a:r>
            <a:r>
              <a:rPr lang="ru-RU" dirty="0" smtClean="0"/>
              <a:t> лет</a:t>
            </a:r>
            <a:r>
              <a:rPr lang="ru-RU" b="1" dirty="0" smtClean="0"/>
              <a:t>. </a:t>
            </a:r>
            <a:r>
              <a:rPr lang="ru-RU" b="1" dirty="0" smtClean="0">
                <a:solidFill>
                  <a:srgbClr val="FF0000"/>
                </a:solidFill>
              </a:rPr>
              <a:t>Постоянно проживающие в РФ, не имеющие ин. гражданства или вида на жительство и вкладов за пределами РФ.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61738" y="3247618"/>
            <a:ext cx="43302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Судьи независимы и подчиняются только Конституции РФ и федеральному закону.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Судьи несменяемы.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Судьи неприкосновенны.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Судья не может быть привлечен к уголовной ответственности иначе как в порядке, определяемым ФЗ.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9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642" y="245327"/>
            <a:ext cx="9273607" cy="1277647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Судебная власть  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и прокуратура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8458" y="1835348"/>
            <a:ext cx="8023740" cy="28482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Прокуратура Российской Федерации – </a:t>
            </a:r>
            <a:r>
              <a:rPr lang="ru-RU" sz="2400" b="1" dirty="0" smtClean="0"/>
              <a:t>единая федеральная централизованная система органов, осуществляющих надзор за соблюдением Конституции РФ и исполнением законов, надзор за соблюдением прав и свобод человека и гражданина</a:t>
            </a:r>
            <a:r>
              <a:rPr lang="ru-RU" sz="2400" b="1" dirty="0" smtClean="0"/>
              <a:t>, уголовное преследование в соответствии со своими полномочиями </a:t>
            </a:r>
            <a:r>
              <a:rPr lang="ru-RU" sz="2400" b="1" dirty="0" smtClean="0"/>
              <a:t>а также выполняющих иные функции</a:t>
            </a:r>
            <a:r>
              <a:rPr lang="ru-RU" sz="2400" b="1" dirty="0" smtClean="0"/>
              <a:t>.  </a:t>
            </a:r>
          </a:p>
          <a:p>
            <a:pPr marL="0" indent="0">
              <a:buNone/>
            </a:pPr>
            <a:r>
              <a:rPr lang="ru-RU" sz="2400" b="1" dirty="0" smtClean="0"/>
              <a:t>(ч.1 ст.129 Конституции РФ)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273" y="5363792"/>
            <a:ext cx="816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Прокурорами могут быть граждане РФ, не имеющие иностранного гражданства или вида на жительство, а также вкладов и счетов за пределами РФ.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5829" y="4315522"/>
            <a:ext cx="323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И.В. Краснов </a:t>
            </a:r>
            <a:r>
              <a:rPr lang="ru-RU" dirty="0" smtClean="0"/>
              <a:t>- </a:t>
            </a:r>
            <a:r>
              <a:rPr lang="ru-RU" b="1" dirty="0" smtClean="0"/>
              <a:t>Генеральный прокурор Российской Федерации</a:t>
            </a:r>
            <a:endParaRPr lang="ru-RU" b="1" dirty="0"/>
          </a:p>
        </p:txBody>
      </p:sp>
      <p:pic>
        <p:nvPicPr>
          <p:cNvPr id="1026" name="Picture 2" descr="https://epp.genproc.gov.ru/documents/1674755/3923408/d9828531-ae88-48fd-8c0d-c48a00c01be6/5cfb563e-928d-8051-edfe-e4a04e717ceb?t=16072682985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335" y="1835349"/>
            <a:ext cx="2480173" cy="24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Местное самоуправление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73766"/>
            <a:ext cx="9720073" cy="1473627"/>
          </a:xfrm>
        </p:spPr>
        <p:txBody>
          <a:bodyPr>
            <a:normAutofit/>
          </a:bodyPr>
          <a:lstStyle/>
          <a:p>
            <a:r>
              <a:rPr lang="ru-RU" b="1" dirty="0" smtClean="0"/>
              <a:t>Местное самоуправление осуществляется гражданами путем референдума, выборов, других форм прямого волеизлияния, через выборные и иные органы местного самоуправления.  </a:t>
            </a:r>
            <a:r>
              <a:rPr lang="ru-RU" dirty="0" smtClean="0"/>
              <a:t>- </a:t>
            </a:r>
            <a:r>
              <a:rPr lang="ru-RU" b="1" dirty="0" smtClean="0">
                <a:solidFill>
                  <a:srgbClr val="FF0000"/>
                </a:solidFill>
              </a:rPr>
              <a:t>ч. 2 ст. 130 Конституции РФ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18066" y="3959744"/>
            <a:ext cx="21021" cy="1389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29090" y="3648561"/>
            <a:ext cx="8555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Органы гос. власти могут участвовать в формировании органов местного самоуправления, назначения и освобождения от должности должностных лиц местного самоуправления в порядке и случаях, установленных федеральным законом. – </a:t>
            </a:r>
            <a:r>
              <a:rPr lang="ru-RU" b="1" dirty="0" smtClean="0">
                <a:solidFill>
                  <a:srgbClr val="FF0000"/>
                </a:solidFill>
              </a:rPr>
              <a:t>ч.1</a:t>
            </a:r>
            <a:r>
              <a:rPr lang="en-US" b="1" dirty="0" smtClean="0">
                <a:solidFill>
                  <a:srgbClr val="FF0000"/>
                </a:solidFill>
              </a:rPr>
              <a:t>^1</a:t>
            </a:r>
            <a:r>
              <a:rPr lang="ru-RU" b="1" dirty="0" smtClean="0">
                <a:solidFill>
                  <a:srgbClr val="FF0000"/>
                </a:solidFill>
              </a:rPr>
              <a:t> ст. 131 Конституции РФ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02069" y="5026095"/>
            <a:ext cx="7365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Органы самоуправления и органы государственной власти входят в единую систему публичной власти РФ </a:t>
            </a:r>
            <a:r>
              <a:rPr lang="ru-RU" dirty="0" smtClean="0"/>
              <a:t>– </a:t>
            </a:r>
            <a:r>
              <a:rPr lang="ru-RU" sz="2400" b="1" dirty="0" smtClean="0">
                <a:solidFill>
                  <a:srgbClr val="FF0000"/>
                </a:solidFill>
              </a:rPr>
              <a:t>ч.3 ст. 132 Конституции РФ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04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Что такое </a:t>
            </a:r>
            <a:r>
              <a:rPr lang="ru-RU" sz="7200" b="1" dirty="0" smtClean="0">
                <a:solidFill>
                  <a:srgbClr val="FF0000"/>
                </a:solidFill>
              </a:rPr>
              <a:t>норма права</a:t>
            </a:r>
            <a:r>
              <a:rPr lang="ru-RU" sz="6600" b="1" dirty="0" smtClean="0">
                <a:solidFill>
                  <a:srgbClr val="FF0000"/>
                </a:solidFill>
              </a:rPr>
              <a:t>?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9887126" cy="402336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Норма права – </a:t>
            </a:r>
            <a:r>
              <a:rPr lang="ru-RU" sz="3200" b="1" dirty="0" smtClean="0"/>
              <a:t>установленное (санкционированное) </a:t>
            </a:r>
            <a:r>
              <a:rPr lang="ru-RU" sz="2800" b="1" dirty="0"/>
              <a:t>государством </a:t>
            </a:r>
            <a:r>
              <a:rPr lang="ru-RU" sz="2800" b="1" dirty="0" smtClean="0"/>
              <a:t>общеобязательное правило поведения, охраняемое от нарушений силой государственного аппарата.</a:t>
            </a:r>
          </a:p>
          <a:p>
            <a:endParaRPr lang="ru-RU" sz="2000" b="1" i="1" dirty="0"/>
          </a:p>
          <a:p>
            <a:r>
              <a:rPr lang="ru-RU" sz="2000" b="1" i="1" dirty="0" smtClean="0"/>
              <a:t>(Радько Т.Н., Лазарев В.В., Морозова Л.А. Теория государства и права, 2019)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Конституционный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кризис 1993 года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1024127" y="6158429"/>
            <a:ext cx="3349568" cy="58389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Б.Н. Ельцин </a:t>
            </a:r>
            <a:r>
              <a:rPr lang="ru-RU" b="1" dirty="0" smtClean="0"/>
              <a:t>– первый Президент РФ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2084832"/>
            <a:ext cx="2941635" cy="3980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688" y="585217"/>
            <a:ext cx="3928996" cy="2620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688" y="3822915"/>
            <a:ext cx="3914492" cy="2610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817" y="2084832"/>
            <a:ext cx="3845242" cy="2145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0950" y="4363016"/>
            <a:ext cx="36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Указ №1400 от 21 сентября 1993 г.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30950" y="5128383"/>
            <a:ext cx="3547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СОБЫТИЯ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СЕНТЯБРЯ – ОКТЯБРЯ 1993 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Что такое </a:t>
            </a:r>
            <a:r>
              <a:rPr lang="ru-RU" sz="7200" b="1" dirty="0" smtClean="0">
                <a:solidFill>
                  <a:srgbClr val="FF0000"/>
                </a:solidFill>
              </a:rPr>
              <a:t>конституция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Конституция </a:t>
            </a:r>
            <a:r>
              <a:rPr lang="ru-RU" sz="2800" dirty="0"/>
              <a:t>(в переводе с латинского </a:t>
            </a:r>
            <a:r>
              <a:rPr lang="ru-RU" sz="2800" i="1" dirty="0" err="1"/>
              <a:t>constitutio</a:t>
            </a:r>
            <a:r>
              <a:rPr lang="ru-RU" sz="2800" dirty="0"/>
              <a:t> — установление, устройство)</a:t>
            </a:r>
            <a:r>
              <a:rPr lang="ru-RU" dirty="0"/>
              <a:t> </a:t>
            </a:r>
            <a:r>
              <a:rPr lang="ru-RU" sz="3200" b="1" dirty="0" smtClean="0">
                <a:solidFill>
                  <a:srgbClr val="FF0000"/>
                </a:solidFill>
              </a:rPr>
              <a:t>Российской Федерации – </a:t>
            </a:r>
            <a:r>
              <a:rPr lang="ru-RU" sz="2800" b="1" dirty="0" smtClean="0"/>
              <a:t>Основной закон, закрепляющий основы конституционного строя, организации государственной власти и взаимоотношения между гражданином, обществом и государством.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</a:t>
            </a:r>
            <a:r>
              <a:rPr lang="ru-RU" sz="6000" b="1" dirty="0" smtClean="0">
                <a:solidFill>
                  <a:srgbClr val="FF0000"/>
                </a:solidFill>
              </a:rPr>
              <a:t>признаки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конституции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10658535" cy="402336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учредительный характер </a:t>
            </a:r>
            <a:r>
              <a:rPr lang="ru-RU" sz="2800" dirty="0" smtClean="0"/>
              <a:t>(</a:t>
            </a:r>
            <a:r>
              <a:rPr lang="ru-RU" i="1" dirty="0" smtClean="0"/>
              <a:t>«учреждает» государство)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верховенство Конституции - высшая </a:t>
            </a:r>
            <a:r>
              <a:rPr lang="ru-RU" sz="2800" b="1" dirty="0">
                <a:solidFill>
                  <a:srgbClr val="FF0000"/>
                </a:solidFill>
              </a:rPr>
              <a:t>юридическая сила </a:t>
            </a:r>
            <a:r>
              <a:rPr lang="ru-RU" sz="2400" dirty="0" smtClean="0"/>
              <a:t>(Конституция представляет собой акт наивысшей юридической силы, т.е. все законы и иные подзаконные акты издаются в полном соответствии с Конституцией и не могут ей противоречить)</a:t>
            </a:r>
          </a:p>
          <a:p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прямое действие </a:t>
            </a:r>
            <a:r>
              <a:rPr lang="ru-RU" sz="2400" dirty="0" smtClean="0"/>
              <a:t>(нормы Конституции действуют без утверждения какими – либо гос. органами власти  или должностными лицами)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ru-RU" sz="2800" b="1" dirty="0" smtClean="0">
                <a:solidFill>
                  <a:srgbClr val="FF0000"/>
                </a:solidFill>
              </a:rPr>
              <a:t>стабильность </a:t>
            </a:r>
            <a:r>
              <a:rPr lang="ru-RU" sz="2600" dirty="0" smtClean="0"/>
              <a:t>(рассчитана на длительный срок действия, имеет особую процедуру принятия и изменения)</a:t>
            </a:r>
            <a:br>
              <a:rPr lang="ru-RU" sz="2600" dirty="0" smtClean="0"/>
            </a:br>
            <a:endParaRPr lang="ru-RU" sz="2600" dirty="0" smtClean="0"/>
          </a:p>
          <a:p>
            <a:r>
              <a:rPr lang="ru-RU" sz="2600" b="1" dirty="0" smtClean="0"/>
              <a:t>Конституция Российской Федерации по способу изменения является </a:t>
            </a:r>
            <a:r>
              <a:rPr lang="ru-RU" sz="2600" b="1" dirty="0" smtClean="0">
                <a:solidFill>
                  <a:srgbClr val="FF0000"/>
                </a:solidFill>
              </a:rPr>
              <a:t>жесткой</a:t>
            </a:r>
            <a:r>
              <a:rPr lang="ru-RU" sz="2600" b="1" dirty="0" smtClean="0"/>
              <a:t>.</a:t>
            </a:r>
            <a:endParaRPr lang="ru-RU" sz="28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Практическая </a:t>
            </a:r>
            <a:r>
              <a:rPr lang="ru-RU" b="1" dirty="0" smtClean="0">
                <a:solidFill>
                  <a:schemeClr val="tx1"/>
                </a:solidFill>
              </a:rPr>
              <a:t>задача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Двадцатилетний </a:t>
            </a:r>
            <a:r>
              <a:rPr lang="ru-RU" b="1" dirty="0" smtClean="0"/>
              <a:t>Иван Сидоров </a:t>
            </a:r>
            <a:r>
              <a:rPr lang="ru-RU" dirty="0" smtClean="0"/>
              <a:t>обратился в суд с иском </a:t>
            </a:r>
            <a:r>
              <a:rPr lang="ru-RU" b="1" dirty="0" smtClean="0"/>
              <a:t>к администрации города Санкт-Петербург</a:t>
            </a:r>
            <a:r>
              <a:rPr lang="ru-RU" dirty="0" smtClean="0"/>
              <a:t>. В своем требовании гражданин сослался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ч.2 ст. 46 Конституции Российской Федерации, которая дает право на обжалование решений и действий органов местного самоуправления в суде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/>
              <a:t>Представитель Администрации Быстренький заявил, что Сидоров не может ссылаться на нормы Конституции, т.к. порядок обжалования действий органов местного самоуправления закреплен в соответствующем федеральном законе.</a:t>
            </a:r>
          </a:p>
          <a:p>
            <a:r>
              <a:rPr lang="ru-RU" b="1" dirty="0" smtClean="0"/>
              <a:t>Имеет ли право Сидоров ссылаться на нормы Конституции РФ?</a:t>
            </a:r>
          </a:p>
          <a:p>
            <a:r>
              <a:rPr lang="ru-RU" b="1" dirty="0" smtClean="0"/>
              <a:t>Если да, то какой признак Конституции РФ это регламентирует?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913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Иерархия законов в российской федерации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8023" y="2345910"/>
            <a:ext cx="10119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</a:rPr>
              <a:t>Конституция Российской Федерации</a:t>
            </a:r>
          </a:p>
          <a:p>
            <a:pPr marL="342900" indent="-342900">
              <a:buFontTx/>
              <a:buAutoNum type="arabicPeriod"/>
            </a:pPr>
            <a:r>
              <a:rPr lang="ru-RU" sz="2000" dirty="0" smtClean="0"/>
              <a:t>Законы Российской Федерации о поправках в Конституцию </a:t>
            </a:r>
          </a:p>
          <a:p>
            <a:pPr marL="342900" indent="-342900">
              <a:buFontTx/>
              <a:buAutoNum type="arabicPeriod"/>
            </a:pPr>
            <a:r>
              <a:rPr lang="ru-RU" sz="2000" dirty="0" smtClean="0"/>
              <a:t>Федеральный конституционный закон (ФКЗ)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Федеральный закон (кодифицированный или текущий)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Законы субъектов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Муниципальные законы</a:t>
            </a:r>
          </a:p>
          <a:p>
            <a:r>
              <a:rPr lang="ru-RU" sz="2000" dirty="0" smtClean="0"/>
              <a:t>____________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Подзаконные НПА</a:t>
            </a:r>
            <a:r>
              <a:rPr lang="ru-RU" sz="2000" dirty="0" smtClean="0"/>
              <a:t>: указы и распоряжения Президента РФ, постановления и распоряжения Правительства РФ, постановления палат Федерального Собрания РФ, НПА министерств, федеральных служб и федеральных агентств (приказы, распоряжения, письма, инструкции, рекомендации).</a:t>
            </a:r>
          </a:p>
          <a:p>
            <a:pPr marL="342900" indent="-34290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962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Структура</a:t>
            </a:r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Конституции </a:t>
            </a:r>
            <a:r>
              <a:rPr lang="ru-RU" sz="5400" b="1" dirty="0" err="1" smtClean="0">
                <a:solidFill>
                  <a:srgbClr val="FF0000"/>
                </a:solidFill>
              </a:rPr>
              <a:t>рф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531" y="2063018"/>
            <a:ext cx="10515600" cy="4351338"/>
          </a:xfrm>
        </p:spPr>
        <p:txBody>
          <a:bodyPr/>
          <a:lstStyle/>
          <a:p>
            <a:r>
              <a:rPr lang="ru-RU" sz="3600" b="1" dirty="0" smtClean="0"/>
              <a:t>- </a:t>
            </a:r>
            <a:r>
              <a:rPr lang="ru-RU" sz="3600" b="1" dirty="0" smtClean="0"/>
              <a:t>Преамбула*</a:t>
            </a:r>
            <a:endParaRPr lang="ru-RU" sz="3600" b="1" dirty="0" smtClean="0"/>
          </a:p>
          <a:p>
            <a:r>
              <a:rPr lang="ru-RU" sz="3600" b="1" dirty="0" smtClean="0"/>
              <a:t>- 2 раздела</a:t>
            </a:r>
          </a:p>
          <a:p>
            <a:r>
              <a:rPr lang="ru-RU" sz="3600" b="1" dirty="0" smtClean="0"/>
              <a:t>- 9 </a:t>
            </a:r>
            <a:r>
              <a:rPr lang="ru-RU" sz="3600" b="1" dirty="0" smtClean="0"/>
              <a:t>глав</a:t>
            </a:r>
          </a:p>
          <a:p>
            <a:r>
              <a:rPr lang="ru-RU" sz="3600" b="1" dirty="0" smtClean="0"/>
              <a:t>- </a:t>
            </a:r>
            <a:r>
              <a:rPr lang="ru-RU" sz="3600" b="1" dirty="0" smtClean="0"/>
              <a:t>137 статей</a:t>
            </a:r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21369" y="2286000"/>
            <a:ext cx="17585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18085" y="1747516"/>
            <a:ext cx="69371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Глава 1</a:t>
            </a:r>
            <a:r>
              <a:rPr lang="ru-RU" dirty="0" smtClean="0"/>
              <a:t>. Основы конституционного строя</a:t>
            </a:r>
          </a:p>
          <a:p>
            <a:endParaRPr lang="ru-RU" dirty="0"/>
          </a:p>
          <a:p>
            <a:r>
              <a:rPr lang="ru-RU" b="1" dirty="0" smtClean="0"/>
              <a:t>Глава 2.</a:t>
            </a:r>
            <a:r>
              <a:rPr lang="ru-RU" dirty="0" smtClean="0"/>
              <a:t> Права и свободы человека и гражданина</a:t>
            </a:r>
          </a:p>
          <a:p>
            <a:endParaRPr lang="ru-RU" dirty="0"/>
          </a:p>
          <a:p>
            <a:r>
              <a:rPr lang="ru-RU" b="1" dirty="0" smtClean="0"/>
              <a:t>Глава 3.</a:t>
            </a:r>
            <a:r>
              <a:rPr lang="ru-RU" dirty="0" smtClean="0"/>
              <a:t> Федеративное устройство</a:t>
            </a:r>
          </a:p>
          <a:p>
            <a:endParaRPr lang="ru-RU" dirty="0"/>
          </a:p>
          <a:p>
            <a:r>
              <a:rPr lang="ru-RU" b="1" dirty="0" smtClean="0"/>
              <a:t>Глава 4.</a:t>
            </a:r>
            <a:r>
              <a:rPr lang="ru-RU" dirty="0" smtClean="0"/>
              <a:t> Президент Российской Федерации</a:t>
            </a:r>
          </a:p>
          <a:p>
            <a:endParaRPr lang="ru-RU" dirty="0"/>
          </a:p>
          <a:p>
            <a:r>
              <a:rPr lang="ru-RU" b="1" dirty="0" smtClean="0"/>
              <a:t>Глава 5.</a:t>
            </a:r>
            <a:r>
              <a:rPr lang="ru-RU" dirty="0" smtClean="0"/>
              <a:t> Федеральное Собрание </a:t>
            </a:r>
          </a:p>
          <a:p>
            <a:endParaRPr lang="ru-RU" dirty="0"/>
          </a:p>
          <a:p>
            <a:r>
              <a:rPr lang="ru-RU" b="1" dirty="0" smtClean="0"/>
              <a:t>Глава 6.</a:t>
            </a:r>
            <a:r>
              <a:rPr lang="ru-RU" dirty="0" smtClean="0"/>
              <a:t> Правительство Российской Федерации</a:t>
            </a:r>
          </a:p>
          <a:p>
            <a:endParaRPr lang="ru-RU" dirty="0"/>
          </a:p>
          <a:p>
            <a:r>
              <a:rPr lang="ru-RU" b="1" dirty="0" smtClean="0"/>
              <a:t>Глава 7.</a:t>
            </a:r>
            <a:r>
              <a:rPr lang="ru-RU" dirty="0" smtClean="0"/>
              <a:t> Судебная власть и прокуратура</a:t>
            </a:r>
          </a:p>
          <a:p>
            <a:endParaRPr lang="ru-RU" dirty="0"/>
          </a:p>
          <a:p>
            <a:r>
              <a:rPr lang="ru-RU" b="1" dirty="0" smtClean="0"/>
              <a:t>Глава 8</a:t>
            </a:r>
            <a:r>
              <a:rPr lang="ru-RU" dirty="0" smtClean="0"/>
              <a:t>. Местное самоуправление</a:t>
            </a:r>
          </a:p>
          <a:p>
            <a:endParaRPr lang="ru-RU" dirty="0"/>
          </a:p>
          <a:p>
            <a:r>
              <a:rPr lang="ru-RU" b="1" dirty="0" smtClean="0"/>
              <a:t>Глава 9.</a:t>
            </a:r>
            <a:r>
              <a:rPr lang="ru-RU" dirty="0" smtClean="0"/>
              <a:t> Конституционные поправки и пересмотр Конституции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Права </a:t>
            </a:r>
            <a:r>
              <a:rPr lang="ru-RU" sz="5400" b="1" dirty="0" smtClean="0">
                <a:solidFill>
                  <a:srgbClr val="FF0000"/>
                </a:solidFill>
              </a:rPr>
              <a:t>человека и гражданина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1115" y="2328043"/>
            <a:ext cx="9720073" cy="101111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5200" b="1" dirty="0" smtClean="0"/>
              <a:t>Права </a:t>
            </a:r>
            <a:r>
              <a:rPr lang="ru-RU" sz="5200" b="1" u="sng" dirty="0" smtClean="0">
                <a:solidFill>
                  <a:srgbClr val="FF0000"/>
                </a:solidFill>
              </a:rPr>
              <a:t>человека</a:t>
            </a:r>
            <a:r>
              <a:rPr lang="ru-RU" sz="5200" b="1" dirty="0" smtClean="0"/>
              <a:t> и </a:t>
            </a:r>
            <a:r>
              <a:rPr lang="ru-RU" sz="5200" b="1" u="sng" dirty="0" smtClean="0">
                <a:solidFill>
                  <a:srgbClr val="FF0000"/>
                </a:solidFill>
              </a:rPr>
              <a:t>гражданина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263894" y="3255516"/>
            <a:ext cx="835270" cy="879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897903" y="3255516"/>
            <a:ext cx="59897" cy="1006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7030823" y="3220345"/>
            <a:ext cx="42587" cy="1077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817552" y="3255516"/>
            <a:ext cx="328881" cy="1011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5073" y="4490719"/>
            <a:ext cx="2237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Гражданские (личные)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2715" y="4542359"/>
            <a:ext cx="2347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Политические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6975" y="4490719"/>
            <a:ext cx="449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Социально-экономические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95531" y="446866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Культурные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531" y="162803"/>
            <a:ext cx="1301423" cy="1418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827" y="6166528"/>
            <a:ext cx="8959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Перечень прав человека и гражданина является открытым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9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конституционные обязанности человека и гражданина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839" y="2215917"/>
            <a:ext cx="10515600" cy="3248180"/>
          </a:xfrm>
        </p:spPr>
        <p:txBody>
          <a:bodyPr/>
          <a:lstStyle/>
          <a:p>
            <a:r>
              <a:rPr lang="ru-RU" dirty="0" smtClean="0"/>
              <a:t>- Соблюдение Конституции РФ и законов</a:t>
            </a:r>
          </a:p>
          <a:p>
            <a:r>
              <a:rPr lang="ru-RU" dirty="0" smtClean="0"/>
              <a:t>- Забота о детях и нетрудоспособных родителях</a:t>
            </a:r>
          </a:p>
          <a:p>
            <a:r>
              <a:rPr lang="ru-RU" dirty="0" smtClean="0"/>
              <a:t>- Получение основного общего образования</a:t>
            </a:r>
          </a:p>
          <a:p>
            <a:r>
              <a:rPr lang="ru-RU" dirty="0" smtClean="0"/>
              <a:t>- Забота о памятниках истории и культуры</a:t>
            </a:r>
          </a:p>
          <a:p>
            <a:r>
              <a:rPr lang="ru-RU" dirty="0" smtClean="0"/>
              <a:t>- Уплата налогов и сборов</a:t>
            </a:r>
          </a:p>
          <a:p>
            <a:r>
              <a:rPr lang="ru-RU" dirty="0" smtClean="0"/>
              <a:t>- Сохранение природы и окружающей среды</a:t>
            </a:r>
          </a:p>
          <a:p>
            <a:r>
              <a:rPr lang="ru-RU" dirty="0" smtClean="0"/>
              <a:t>- Защита Отечества и обязанность воинской службы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443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49385C1-A4B6-4171-A0A0-0981CECA475B}" vid="{0F976418-8722-48DA-8129-24A571B9C1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1465</Words>
  <Application>Microsoft Office PowerPoint</Application>
  <PresentationFormat>Широкоэкранный</PresentationFormat>
  <Paragraphs>170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Roboto</vt:lpstr>
      <vt:lpstr>Roboto Light</vt:lpstr>
      <vt:lpstr>Roboto Slab</vt:lpstr>
      <vt:lpstr>Tw Cen MT</vt:lpstr>
      <vt:lpstr>Тема1</vt:lpstr>
      <vt:lpstr>Презентация PowerPoint</vt:lpstr>
      <vt:lpstr>Что такое норма права?</vt:lpstr>
      <vt:lpstr>Что такое конституция?</vt:lpstr>
      <vt:lpstr>Основные признаки конституции</vt:lpstr>
      <vt:lpstr>Практическая задача</vt:lpstr>
      <vt:lpstr>Иерархия законов в российской федерации</vt:lpstr>
      <vt:lpstr>Структура Конституции рф</vt:lpstr>
      <vt:lpstr>Права человека и гражданина</vt:lpstr>
      <vt:lpstr>Основные конституционные обязанности человека и гражданина</vt:lpstr>
      <vt:lpstr>Федеративное устройство</vt:lpstr>
      <vt:lpstr>Государственная власть  в Российской федерации</vt:lpstr>
      <vt:lpstr>Субъекты законодательной инициативы (перечень закрытый!)</vt:lpstr>
      <vt:lpstr>Практическая задача</vt:lpstr>
      <vt:lpstr>Президент  Российской федерации</vt:lpstr>
      <vt:lpstr>Федеральное собрание является представительным и законодательным органом Российской федерации  (ст.94 Конституции РФ)</vt:lpstr>
      <vt:lpstr>Правительство  Российской Федерации</vt:lpstr>
      <vt:lpstr>Судебная власть  </vt:lpstr>
      <vt:lpstr>Судебная власть   и прокуратура</vt:lpstr>
      <vt:lpstr>Местное самоуправление</vt:lpstr>
      <vt:lpstr>Конституционный  кризис 1993 года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Конституция Российской федерации</dc:title>
  <dc:creator>1</dc:creator>
  <cp:lastModifiedBy>1</cp:lastModifiedBy>
  <cp:revision>46</cp:revision>
  <dcterms:created xsi:type="dcterms:W3CDTF">2021-01-13T12:20:31Z</dcterms:created>
  <dcterms:modified xsi:type="dcterms:W3CDTF">2021-12-08T18:54:24Z</dcterms:modified>
</cp:coreProperties>
</file>